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37" r:id="rId59"/>
    <p:sldId id="336" r:id="rId60"/>
    <p:sldId id="333" r:id="rId61"/>
    <p:sldId id="303" r:id="rId62"/>
    <p:sldId id="304" r:id="rId63"/>
    <p:sldId id="305" r:id="rId64"/>
  </p:sldIdLst>
  <p:sldSz cx="9753600" cy="73152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Josefin Sans Regular Bold" panose="020B0604020202020204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oppins Light" panose="00000400000000000000" pitchFamily="2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528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/>
      <dgm:spPr/>
      <dgm:t>
        <a:bodyPr/>
        <a:lstStyle/>
        <a:p>
          <a:r>
            <a:rPr lang="pt-BR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/>
        </a:p>
      </dgm:t>
    </dgm:pt>
    <dgm:pt modelId="{66553FBF-3378-4E46-A8DA-2130E2ABA9E8}">
      <dgm:prSet/>
      <dgm:spPr/>
      <dgm:t>
        <a:bodyPr/>
        <a:lstStyle/>
        <a:p>
          <a:r>
            <a:rPr lang="pt-BR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/>
        </a:p>
      </dgm:t>
    </dgm:pt>
    <dgm:pt modelId="{69181074-1DF9-47B6-B4D5-8E1DBE43203A}">
      <dgm:prSet/>
      <dgm:spPr/>
      <dgm:t>
        <a:bodyPr/>
        <a:lstStyle/>
        <a:p>
          <a:r>
            <a:rPr lang="pt-BR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9A81D547-7F3C-4ADE-AC34-0EF97C21020D}">
      <dgm:prSet/>
      <dgm:spPr/>
      <dgm:t>
        <a:bodyPr/>
        <a:lstStyle/>
        <a:p>
          <a:pPr algn="ctr"/>
          <a:r>
            <a:rPr lang="pt-BR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/>
        </a:p>
      </dgm:t>
    </dgm:pt>
    <dgm:pt modelId="{EE445836-B01C-4064-A484-77E1F107C6E9}">
      <dgm:prSet/>
      <dgm:spPr/>
      <dgm:t>
        <a:bodyPr/>
        <a:lstStyle/>
        <a:p>
          <a:pPr algn="ctr"/>
          <a:r>
            <a:rPr lang="pt-BR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/>
        </a:p>
      </dgm:t>
    </dgm:pt>
    <dgm:pt modelId="{8D109AEA-21BE-4F9B-9DFB-AFD6C31ED7D6}">
      <dgm:prSet/>
      <dgm:spPr/>
      <dgm:t>
        <a:bodyPr/>
        <a:lstStyle/>
        <a:p>
          <a:pPr algn="ctr"/>
          <a:r>
            <a:rPr lang="pt-BR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/>
        </a:p>
      </dgm:t>
    </dgm:pt>
    <dgm:pt modelId="{9CD5FAA3-E834-4432-9320-828D63C1715F}">
      <dgm:prSet/>
      <dgm:spPr/>
      <dgm:t>
        <a:bodyPr/>
        <a:lstStyle/>
        <a:p>
          <a:pPr algn="ctr"/>
          <a:r>
            <a:rPr lang="pt-BR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/>
        </a:p>
      </dgm:t>
    </dgm:pt>
    <dgm:pt modelId="{842E46D5-6D66-4E59-A621-8A43E377B3FE}">
      <dgm:prSet/>
      <dgm:spPr/>
      <dgm:t>
        <a:bodyPr/>
        <a:lstStyle/>
        <a:p>
          <a:pPr algn="ctr"/>
          <a:r>
            <a:rPr lang="pt-BR"/>
            <a:t>Educação e cultura a distância (EAD)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/>
        </a:p>
      </dgm:t>
    </dgm:pt>
    <dgm:pt modelId="{A003238F-1C93-4C7A-8C56-05256E3D782A}">
      <dgm:prSet/>
      <dgm:spPr/>
      <dgm:t>
        <a:bodyPr/>
        <a:lstStyle/>
        <a:p>
          <a:pPr algn="ctr"/>
          <a:r>
            <a:rPr lang="pt-BR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/>
        </a:p>
      </dgm:t>
    </dgm:pt>
    <dgm:pt modelId="{839FB6B2-1D25-42A1-9DCB-29030A567AF4}">
      <dgm:prSet/>
      <dgm:spPr/>
      <dgm:t>
        <a:bodyPr/>
        <a:lstStyle/>
        <a:p>
          <a:pPr algn="ctr"/>
          <a:r>
            <a:rPr lang="pt-BR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21101AA-55A0-4680-B217-6BD49F9CD546}">
      <dgm:prSet/>
      <dgm:spPr/>
      <dgm:t>
        <a:bodyPr/>
        <a:lstStyle/>
        <a:p>
          <a:pPr algn="ctr"/>
          <a:r>
            <a:rPr lang="pt-BR" dirty="0"/>
            <a:t>Mobilidade e acessibilidade inteligentes (</a:t>
          </a:r>
          <a:r>
            <a:rPr lang="pt-BR" dirty="0" err="1"/>
            <a:t>smart</a:t>
          </a:r>
          <a:r>
            <a:rPr lang="pt-BR" dirty="0"/>
            <a:t> </a:t>
          </a:r>
          <a:r>
            <a:rPr lang="pt-BR" dirty="0" err="1"/>
            <a:t>city</a:t>
          </a:r>
          <a:r>
            <a:rPr lang="pt-BR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/>
          <a:endParaRPr lang="pt-BR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/>
          <a:endParaRPr lang="pt-BR"/>
        </a:p>
      </dgm:t>
    </dgm:pt>
    <dgm:pt modelId="{3C4F15BD-8103-47BD-9A75-DAF308EBA628}">
      <dgm:prSet/>
      <dgm:spPr/>
      <dgm:t>
        <a:bodyPr/>
        <a:lstStyle/>
        <a:p>
          <a:pPr algn="ctr"/>
          <a:r>
            <a:rPr lang="pt-BR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/>
          <a:endParaRPr lang="pt-BR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/>
          <a:endParaRPr lang="pt-BR"/>
        </a:p>
      </dgm:t>
    </dgm:pt>
    <dgm:pt modelId="{7E228433-1160-4299-8F4C-3472045DE35E}">
      <dgm:prSet/>
      <dgm:spPr/>
      <dgm:t>
        <a:bodyPr/>
        <a:lstStyle/>
        <a:p>
          <a:pPr algn="ctr"/>
          <a:r>
            <a:rPr lang="pt-BR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/>
          <a:endParaRPr lang="pt-BR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/>
          <a:endParaRPr lang="pt-BR"/>
        </a:p>
      </dgm:t>
    </dgm:pt>
    <dgm:pt modelId="{E1B3AC9F-F2A3-4E07-8C37-493E4CDAD7E7}">
      <dgm:prSet/>
      <dgm:spPr/>
      <dgm:t>
        <a:bodyPr/>
        <a:lstStyle/>
        <a:p>
          <a:pPr algn="ctr"/>
          <a:r>
            <a:rPr lang="pt-BR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/>
          <a:endParaRPr lang="pt-BR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/>
          <a:endParaRPr lang="pt-BR"/>
        </a:p>
      </dgm:t>
    </dgm:pt>
    <dgm:pt modelId="{5F79EAA6-815C-48FC-AA45-46C8965D4E6D}">
      <dgm:prSet/>
      <dgm:spPr/>
      <dgm:t>
        <a:bodyPr/>
        <a:lstStyle/>
        <a:p>
          <a:pPr algn="ctr"/>
          <a:r>
            <a:rPr lang="pt-BR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/>
          <a:endParaRPr lang="pt-BR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/>
          <a:endParaRPr lang="pt-BR"/>
        </a:p>
      </dgm:t>
    </dgm:pt>
    <dgm:pt modelId="{73268336-1A32-4401-9F14-028D35C49A33}">
      <dgm:prSet/>
      <dgm:spPr/>
      <dgm:t>
        <a:bodyPr/>
        <a:lstStyle/>
        <a:p>
          <a:pPr algn="ctr"/>
          <a:r>
            <a:rPr lang="pt-BR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/>
          <a:endParaRPr lang="pt-BR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/>
          <a:endParaRPr lang="pt-BR"/>
        </a:p>
      </dgm:t>
    </dgm:pt>
    <dgm:pt modelId="{D49312E4-D5FB-48EA-83D5-E68A5E8DCD23}">
      <dgm:prSet/>
      <dgm:spPr/>
      <dgm:t>
        <a:bodyPr/>
        <a:lstStyle/>
        <a:p>
          <a:pPr algn="ctr"/>
          <a:r>
            <a:rPr lang="pt-BR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/>
          <a:endParaRPr lang="pt-BR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/>
          <a:endParaRPr lang="pt-BR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/>
      <dgm:spPr/>
      <dgm:t>
        <a:bodyPr/>
        <a:lstStyle/>
        <a:p>
          <a:pPr algn="ctr"/>
          <a:r>
            <a:rPr lang="pt-BR" dirty="0"/>
            <a:t>Dinâmica Demográfica = Janela de oportunidade industrial </a:t>
          </a:r>
          <a:br>
            <a:rPr lang="pt-BR" dirty="0"/>
          </a:br>
          <a:r>
            <a:rPr lang="pt-BR" dirty="0"/>
            <a:t>(</a:t>
          </a:r>
          <a:r>
            <a:rPr lang="pt-BR" dirty="0" err="1"/>
            <a:t>Reinert</a:t>
          </a:r>
          <a:r>
            <a:rPr lang="pt-BR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/>
        </a:p>
      </dgm:t>
    </dgm:pt>
    <dgm:pt modelId="{B85C94B7-4402-4324-A4FA-E2B1BA5A07EB}">
      <dgm:prSet/>
      <dgm:spPr/>
      <dgm:t>
        <a:bodyPr/>
        <a:lstStyle/>
        <a:p>
          <a:pPr algn="ctr"/>
          <a:r>
            <a:rPr lang="pt-BR" dirty="0"/>
            <a:t>As políticas públicas incentivam a </a:t>
          </a:r>
          <a:r>
            <a:rPr lang="pt-BR" dirty="0" err="1"/>
            <a:t>re-industrialização</a:t>
          </a:r>
          <a:r>
            <a:rPr lang="pt-BR" dirty="0"/>
            <a:t> nos campos da saúde e do cuidado, aproveitando a dinâmica demográfica </a:t>
          </a:r>
          <a:br>
            <a:rPr lang="pt-BR" dirty="0"/>
          </a:br>
          <a:r>
            <a:rPr lang="pt-BR" dirty="0"/>
            <a:t>(HM </a:t>
          </a:r>
          <a:r>
            <a:rPr lang="pt-BR" dirty="0" err="1"/>
            <a:t>Goverment</a:t>
          </a:r>
          <a:r>
            <a:rPr lang="pt-BR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/>
        </a:p>
      </dgm:t>
    </dgm:pt>
    <dgm:pt modelId="{F8FF38E7-63A5-4128-87C4-1E16D0B23001}">
      <dgm:prSet/>
      <dgm:spPr/>
      <dgm:t>
        <a:bodyPr/>
        <a:lstStyle/>
        <a:p>
          <a:pPr algn="ctr"/>
          <a:r>
            <a:rPr lang="pt-BR"/>
            <a:t>Gerontecnologia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/>
      <dgm:spPr/>
      <dgm:t>
        <a:bodyPr/>
        <a:lstStyle/>
        <a:p>
          <a:r>
            <a:rPr lang="pt-BR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endParaRPr lang="pt-BR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endParaRPr lang="pt-BR"/>
        </a:p>
      </dgm:t>
    </dgm:pt>
    <dgm:pt modelId="{CD257D69-2FE8-4452-A0F2-E99A889FDA09}">
      <dgm:prSet/>
      <dgm:spPr/>
      <dgm:t>
        <a:bodyPr/>
        <a:lstStyle/>
        <a:p>
          <a:r>
            <a:rPr lang="pt-BR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endParaRPr lang="pt-BR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endParaRPr lang="pt-BR"/>
        </a:p>
      </dgm:t>
    </dgm:pt>
    <dgm:pt modelId="{5B0FC639-5E3C-441D-9D85-B2CABD01E8E8}">
      <dgm:prSet/>
      <dgm:spPr/>
      <dgm:t>
        <a:bodyPr/>
        <a:lstStyle/>
        <a:p>
          <a:r>
            <a:rPr lang="pt-BR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endParaRPr lang="pt-BR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endParaRPr lang="pt-BR"/>
        </a:p>
      </dgm:t>
    </dgm:pt>
    <dgm:pt modelId="{E90A0D23-92F8-4FBF-B139-C117442B9C68}">
      <dgm:prSet/>
      <dgm:spPr/>
      <dgm:t>
        <a:bodyPr/>
        <a:lstStyle/>
        <a:p>
          <a:r>
            <a:rPr lang="pt-BR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endParaRPr lang="pt-BR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endParaRPr lang="pt-BR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Conhecimento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/>
      <dgm:t>
        <a:bodyPr/>
        <a:lstStyle/>
        <a:p>
          <a:r>
            <a:rPr lang="pt-BR" dirty="0"/>
            <a:t>Tecnologia</a:t>
          </a:r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36216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76077" y="112293"/>
        <a:ext cx="8534646" cy="1406285"/>
      </dsp:txXfrm>
    </dsp:sp>
    <dsp:sp modelId="{2D6F274D-8BEF-49BA-BB7F-76C622CD833E}">
      <dsp:nvSpPr>
        <dsp:cNvPr id="0" name=""/>
        <dsp:cNvSpPr/>
      </dsp:nvSpPr>
      <dsp:spPr>
        <a:xfrm>
          <a:off x="0" y="1646496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76077" y="1722573"/>
        <a:ext cx="8534646" cy="1406285"/>
      </dsp:txXfrm>
    </dsp:sp>
    <dsp:sp modelId="{CE955F04-744A-413C-8F10-F71A1EABDA85}">
      <dsp:nvSpPr>
        <dsp:cNvPr id="0" name=""/>
        <dsp:cNvSpPr/>
      </dsp:nvSpPr>
      <dsp:spPr>
        <a:xfrm>
          <a:off x="0" y="3256776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76077" y="3332853"/>
        <a:ext cx="8534646" cy="1406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28893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Tecnologia da Informação e Comunicação</a:t>
          </a:r>
        </a:p>
      </dsp:txBody>
      <dsp:txXfrm>
        <a:off x="32384" y="61277"/>
        <a:ext cx="4183232" cy="598622"/>
      </dsp:txXfrm>
    </dsp:sp>
    <dsp:sp modelId="{1F150926-2255-4ACD-97E0-FE3F64777BEA}">
      <dsp:nvSpPr>
        <dsp:cNvPr id="0" name=""/>
        <dsp:cNvSpPr/>
      </dsp:nvSpPr>
      <dsp:spPr>
        <a:xfrm>
          <a:off x="0" y="732603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Casas Inteligentes (design de ambientes)</a:t>
          </a:r>
        </a:p>
      </dsp:txBody>
      <dsp:txXfrm>
        <a:off x="32384" y="764987"/>
        <a:ext cx="4183232" cy="598622"/>
      </dsp:txXfrm>
    </dsp:sp>
    <dsp:sp modelId="{46F76782-3E00-4FDB-AC6B-7FAC6C0520D2}">
      <dsp:nvSpPr>
        <dsp:cNvPr id="0" name=""/>
        <dsp:cNvSpPr/>
      </dsp:nvSpPr>
      <dsp:spPr>
        <a:xfrm>
          <a:off x="0" y="1436313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Teleassistência</a:t>
          </a:r>
        </a:p>
      </dsp:txBody>
      <dsp:txXfrm>
        <a:off x="32384" y="1468697"/>
        <a:ext cx="4183232" cy="598622"/>
      </dsp:txXfrm>
    </dsp:sp>
    <dsp:sp modelId="{899ED301-47CE-4277-BFD4-BBB612AADC22}">
      <dsp:nvSpPr>
        <dsp:cNvPr id="0" name=""/>
        <dsp:cNvSpPr/>
      </dsp:nvSpPr>
      <dsp:spPr>
        <a:xfrm>
          <a:off x="0" y="2140023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Equipamentos vestíveis (e-health)</a:t>
          </a:r>
        </a:p>
      </dsp:txBody>
      <dsp:txXfrm>
        <a:off x="32384" y="2172407"/>
        <a:ext cx="4183232" cy="598622"/>
      </dsp:txXfrm>
    </dsp:sp>
    <dsp:sp modelId="{1D90507E-BE35-49E4-929C-E69B6AAE74CD}">
      <dsp:nvSpPr>
        <dsp:cNvPr id="0" name=""/>
        <dsp:cNvSpPr/>
      </dsp:nvSpPr>
      <dsp:spPr>
        <a:xfrm>
          <a:off x="0" y="2843733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Educação e cultura a distância (EAD)</a:t>
          </a:r>
        </a:p>
      </dsp:txBody>
      <dsp:txXfrm>
        <a:off x="32384" y="2876117"/>
        <a:ext cx="4183232" cy="598622"/>
      </dsp:txXfrm>
    </dsp:sp>
    <dsp:sp modelId="{6F62CA6A-2417-41BA-B99A-22059E1EC0D6}">
      <dsp:nvSpPr>
        <dsp:cNvPr id="0" name=""/>
        <dsp:cNvSpPr/>
      </dsp:nvSpPr>
      <dsp:spPr>
        <a:xfrm>
          <a:off x="0" y="3547444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Mídia eletrônica para promoção da saúde e autonomia</a:t>
          </a:r>
        </a:p>
      </dsp:txBody>
      <dsp:txXfrm>
        <a:off x="32384" y="3579828"/>
        <a:ext cx="4183232" cy="598622"/>
      </dsp:txXfrm>
    </dsp:sp>
    <dsp:sp modelId="{0A47BCBB-207D-46AD-9562-89A5F692364B}">
      <dsp:nvSpPr>
        <dsp:cNvPr id="0" name=""/>
        <dsp:cNvSpPr/>
      </dsp:nvSpPr>
      <dsp:spPr>
        <a:xfrm>
          <a:off x="0" y="4251154"/>
          <a:ext cx="4248000" cy="663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Robótica social</a:t>
          </a:r>
        </a:p>
      </dsp:txBody>
      <dsp:txXfrm>
        <a:off x="32384" y="4283538"/>
        <a:ext cx="4183232" cy="598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5755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Mobilidade e acessibilidade inteligentes (</a:t>
          </a:r>
          <a:r>
            <a:rPr lang="pt-BR" sz="1400" kern="1200" dirty="0" err="1"/>
            <a:t>smart</a:t>
          </a:r>
          <a:r>
            <a:rPr lang="pt-BR" sz="1400" kern="1200" dirty="0"/>
            <a:t> </a:t>
          </a:r>
          <a:r>
            <a:rPr lang="pt-BR" sz="1400" kern="1200" dirty="0" err="1"/>
            <a:t>city</a:t>
          </a:r>
          <a:r>
            <a:rPr lang="pt-BR" sz="1400" kern="1200" dirty="0"/>
            <a:t>)</a:t>
          </a:r>
        </a:p>
      </dsp:txBody>
      <dsp:txXfrm>
        <a:off x="31984" y="89542"/>
        <a:ext cx="4184032" cy="591232"/>
      </dsp:txXfrm>
    </dsp:sp>
    <dsp:sp modelId="{54F1DED5-0785-4F45-A59F-00D6BA37638A}">
      <dsp:nvSpPr>
        <dsp:cNvPr id="0" name=""/>
        <dsp:cNvSpPr/>
      </dsp:nvSpPr>
      <dsp:spPr>
        <a:xfrm>
          <a:off x="0" y="75307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Lazer e entretenimento eletônicos</a:t>
          </a:r>
        </a:p>
      </dsp:txBody>
      <dsp:txXfrm>
        <a:off x="31984" y="785062"/>
        <a:ext cx="4184032" cy="591232"/>
      </dsp:txXfrm>
    </dsp:sp>
    <dsp:sp modelId="{6F739A4E-2B79-492C-85CD-254B020CED08}">
      <dsp:nvSpPr>
        <dsp:cNvPr id="0" name=""/>
        <dsp:cNvSpPr/>
      </dsp:nvSpPr>
      <dsp:spPr>
        <a:xfrm>
          <a:off x="0" y="144859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Fitness</a:t>
          </a:r>
        </a:p>
      </dsp:txBody>
      <dsp:txXfrm>
        <a:off x="31984" y="1480582"/>
        <a:ext cx="4184032" cy="591232"/>
      </dsp:txXfrm>
    </dsp:sp>
    <dsp:sp modelId="{9580E2B2-DA20-4E96-A2FB-804C5C314C8B}">
      <dsp:nvSpPr>
        <dsp:cNvPr id="0" name=""/>
        <dsp:cNvSpPr/>
      </dsp:nvSpPr>
      <dsp:spPr>
        <a:xfrm>
          <a:off x="0" y="214411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Moda e roupas inteligentes</a:t>
          </a:r>
        </a:p>
      </dsp:txBody>
      <dsp:txXfrm>
        <a:off x="31984" y="2176102"/>
        <a:ext cx="4184032" cy="591232"/>
      </dsp:txXfrm>
    </dsp:sp>
    <dsp:sp modelId="{13B65E6A-D046-42D1-A886-6CF575E695A5}">
      <dsp:nvSpPr>
        <dsp:cNvPr id="0" name=""/>
        <dsp:cNvSpPr/>
      </dsp:nvSpPr>
      <dsp:spPr>
        <a:xfrm>
          <a:off x="0" y="283963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Serviços a domicílio</a:t>
          </a:r>
        </a:p>
      </dsp:txBody>
      <dsp:txXfrm>
        <a:off x="31984" y="2871622"/>
        <a:ext cx="4184032" cy="591232"/>
      </dsp:txXfrm>
    </dsp:sp>
    <dsp:sp modelId="{FF2DC747-1270-4738-9390-FCC033A851E2}">
      <dsp:nvSpPr>
        <dsp:cNvPr id="0" name=""/>
        <dsp:cNvSpPr/>
      </dsp:nvSpPr>
      <dsp:spPr>
        <a:xfrm>
          <a:off x="0" y="3535158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Seguros e riscos</a:t>
          </a:r>
        </a:p>
      </dsp:txBody>
      <dsp:txXfrm>
        <a:off x="31984" y="3567142"/>
        <a:ext cx="4184032" cy="591232"/>
      </dsp:txXfrm>
    </dsp:sp>
    <dsp:sp modelId="{D9F554E4-D094-4C6D-9E28-82F985434777}">
      <dsp:nvSpPr>
        <dsp:cNvPr id="0" name=""/>
        <dsp:cNvSpPr/>
      </dsp:nvSpPr>
      <dsp:spPr>
        <a:xfrm>
          <a:off x="0" y="4230679"/>
          <a:ext cx="4248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Educação Econômica, poupança e investimento</a:t>
          </a:r>
        </a:p>
      </dsp:txBody>
      <dsp:txXfrm>
        <a:off x="31984" y="4262663"/>
        <a:ext cx="4184032" cy="591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388961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Dinâmica Demográfica = Janela de oportunidade industrial </a:t>
          </a:r>
          <a:br>
            <a:rPr lang="pt-BR" sz="1900" kern="1200" dirty="0"/>
          </a:br>
          <a:r>
            <a:rPr lang="pt-BR" sz="1900" kern="1200" dirty="0"/>
            <a:t>(</a:t>
          </a:r>
          <a:r>
            <a:rPr lang="pt-BR" sz="1900" kern="1200" dirty="0" err="1"/>
            <a:t>Reinert</a:t>
          </a:r>
          <a:r>
            <a:rPr lang="pt-BR" sz="1900" kern="1200" dirty="0"/>
            <a:t>, 2016)</a:t>
          </a:r>
        </a:p>
      </dsp:txBody>
      <dsp:txXfrm>
        <a:off x="61041" y="450002"/>
        <a:ext cx="8564718" cy="1128355"/>
      </dsp:txXfrm>
    </dsp:sp>
    <dsp:sp modelId="{5A3E1836-95BB-4966-8A9F-85B00B451897}">
      <dsp:nvSpPr>
        <dsp:cNvPr id="0" name=""/>
        <dsp:cNvSpPr/>
      </dsp:nvSpPr>
      <dsp:spPr>
        <a:xfrm>
          <a:off x="0" y="1694119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políticas públicas incentivam a </a:t>
          </a:r>
          <a:r>
            <a:rPr lang="pt-BR" sz="1900" kern="1200" dirty="0" err="1"/>
            <a:t>re-industrialização</a:t>
          </a:r>
          <a:r>
            <a:rPr lang="pt-BR" sz="1900" kern="1200" dirty="0"/>
            <a:t> nos campos da saúde e do cuidado, aproveitando a dinâmica demográfica </a:t>
          </a:r>
          <a:br>
            <a:rPr lang="pt-BR" sz="1900" kern="1200" dirty="0"/>
          </a:br>
          <a:r>
            <a:rPr lang="pt-BR" sz="1900" kern="1200" dirty="0"/>
            <a:t>(HM </a:t>
          </a:r>
          <a:r>
            <a:rPr lang="pt-BR" sz="1900" kern="1200" dirty="0" err="1"/>
            <a:t>Goverment</a:t>
          </a:r>
          <a:r>
            <a:rPr lang="pt-BR" sz="1900" kern="1200" dirty="0"/>
            <a:t>, 2017)</a:t>
          </a:r>
        </a:p>
      </dsp:txBody>
      <dsp:txXfrm>
        <a:off x="61041" y="1755160"/>
        <a:ext cx="8564718" cy="1128355"/>
      </dsp:txXfrm>
    </dsp:sp>
    <dsp:sp modelId="{D559F2FA-3D08-4429-A4E4-4E4ADCC356C4}">
      <dsp:nvSpPr>
        <dsp:cNvPr id="0" name=""/>
        <dsp:cNvSpPr/>
      </dsp:nvSpPr>
      <dsp:spPr>
        <a:xfrm>
          <a:off x="0" y="2999276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Gerontecnologia como ferramenta de promoção de crescimento econômico social sustentável, alavancada pelas oportunidades da dinâmica demográfica</a:t>
          </a:r>
        </a:p>
      </dsp:txBody>
      <dsp:txXfrm>
        <a:off x="61041" y="3060317"/>
        <a:ext cx="8564718" cy="11283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75636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Matriz econômica voltada para o mercado de commodities</a:t>
          </a:r>
        </a:p>
      </dsp:txBody>
      <dsp:txXfrm>
        <a:off x="54830" y="130466"/>
        <a:ext cx="8577140" cy="1013539"/>
      </dsp:txXfrm>
    </dsp:sp>
    <dsp:sp modelId="{A833FF31-0B07-4CFF-BD1D-52BAD007BE1C}">
      <dsp:nvSpPr>
        <dsp:cNvPr id="0" name=""/>
        <dsp:cNvSpPr/>
      </dsp:nvSpPr>
      <dsp:spPr>
        <a:xfrm>
          <a:off x="0" y="1267956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Cultura econômica patriarcal-mercantilista</a:t>
          </a:r>
        </a:p>
      </dsp:txBody>
      <dsp:txXfrm>
        <a:off x="54830" y="1322786"/>
        <a:ext cx="8577140" cy="1013539"/>
      </dsp:txXfrm>
    </dsp:sp>
    <dsp:sp modelId="{A6F7B234-E452-44F8-BA9B-EB20D614D0F7}">
      <dsp:nvSpPr>
        <dsp:cNvPr id="0" name=""/>
        <dsp:cNvSpPr/>
      </dsp:nvSpPr>
      <dsp:spPr>
        <a:xfrm>
          <a:off x="0" y="2460276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Pouco incentivo ao desenvolvimento de pesquisa, ciência e tecnologia</a:t>
          </a:r>
        </a:p>
      </dsp:txBody>
      <dsp:txXfrm>
        <a:off x="54830" y="2515106"/>
        <a:ext cx="8577140" cy="1013539"/>
      </dsp:txXfrm>
    </dsp:sp>
    <dsp:sp modelId="{A5A5ACF9-E215-4573-AACC-0A69ED914145}">
      <dsp:nvSpPr>
        <dsp:cNvPr id="0" name=""/>
        <dsp:cNvSpPr/>
      </dsp:nvSpPr>
      <dsp:spPr>
        <a:xfrm>
          <a:off x="0" y="3652596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Importação de tecnologia desestimula empreendedorismo inovativo</a:t>
          </a:r>
        </a:p>
      </dsp:txBody>
      <dsp:txXfrm>
        <a:off x="54830" y="3707426"/>
        <a:ext cx="8577140" cy="1013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Conhecimento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685813" y="676247"/>
          <a:ext cx="4514904" cy="4514904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714347" y="676247"/>
          <a:ext cx="4514904" cy="4514904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714347" y="676247"/>
          <a:ext cx="4514904" cy="4514904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714347" y="676247"/>
          <a:ext cx="4514904" cy="4514904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1932830" y="1894730"/>
          <a:ext cx="2077938" cy="20779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Tecnologia</a:t>
          </a:r>
        </a:p>
      </dsp:txBody>
      <dsp:txXfrm>
        <a:off x="2237137" y="2199037"/>
        <a:ext cx="1469324" cy="1469324"/>
      </dsp:txXfrm>
    </dsp:sp>
    <dsp:sp modelId="{48B61EEA-9D47-4C00-B941-060E0FBB2F76}">
      <dsp:nvSpPr>
        <dsp:cNvPr id="0" name=""/>
        <dsp:cNvSpPr/>
      </dsp:nvSpPr>
      <dsp:spPr>
        <a:xfrm>
          <a:off x="2244521" y="1333"/>
          <a:ext cx="1454556" cy="1454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Processo</a:t>
          </a:r>
        </a:p>
      </dsp:txBody>
      <dsp:txXfrm>
        <a:off x="2457536" y="214348"/>
        <a:ext cx="1028526" cy="1028526"/>
      </dsp:txXfrm>
    </dsp:sp>
    <dsp:sp modelId="{22ADD1C5-5AAE-4F80-825B-487D6609A1C9}">
      <dsp:nvSpPr>
        <dsp:cNvPr id="0" name=""/>
        <dsp:cNvSpPr/>
      </dsp:nvSpPr>
      <dsp:spPr>
        <a:xfrm>
          <a:off x="4449609" y="2206421"/>
          <a:ext cx="1454556" cy="1454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Método</a:t>
          </a:r>
        </a:p>
      </dsp:txBody>
      <dsp:txXfrm>
        <a:off x="4662624" y="2419436"/>
        <a:ext cx="1028526" cy="1028526"/>
      </dsp:txXfrm>
    </dsp:sp>
    <dsp:sp modelId="{7A0DAE68-0B83-4250-B7C6-2E73481BE5CF}">
      <dsp:nvSpPr>
        <dsp:cNvPr id="0" name=""/>
        <dsp:cNvSpPr/>
      </dsp:nvSpPr>
      <dsp:spPr>
        <a:xfrm>
          <a:off x="2244521" y="4411509"/>
          <a:ext cx="1454556" cy="1454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Ciência</a:t>
          </a:r>
        </a:p>
      </dsp:txBody>
      <dsp:txXfrm>
        <a:off x="2457536" y="4624524"/>
        <a:ext cx="1028526" cy="1028526"/>
      </dsp:txXfrm>
    </dsp:sp>
    <dsp:sp modelId="{FA89030A-A7F8-43DE-AF08-4A0553C8CA56}">
      <dsp:nvSpPr>
        <dsp:cNvPr id="0" name=""/>
        <dsp:cNvSpPr/>
      </dsp:nvSpPr>
      <dsp:spPr>
        <a:xfrm>
          <a:off x="39433" y="2206421"/>
          <a:ext cx="1454556" cy="1454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Inovação</a:t>
          </a:r>
        </a:p>
      </dsp:txBody>
      <dsp:txXfrm>
        <a:off x="252448" y="2419436"/>
        <a:ext cx="1028526" cy="1028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2946960" y="1340480"/>
            <a:ext cx="7042547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38117" y="4993868"/>
            <a:ext cx="6625917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1B14C725-D4EB-4246-AE7C-F99BCBB917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29625"/>
            <a:ext cx="7781281" cy="4471176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1" r:id="rId5"/>
    <p:sldLayoutId id="2147483672" r:id="rId6"/>
    <p:sldLayoutId id="2147483660" r:id="rId7"/>
    <p:sldLayoutId id="2147483651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55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7010400" cy="57093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55305" y="6248400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0686"/>
            <a:ext cx="5334000" cy="61104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9248" y="6324600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47800"/>
            <a:ext cx="8229600" cy="1143000"/>
          </a:xfrm>
        </p:spPr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06A592-DFC5-41CC-AE10-E4D4CC6E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82"/>
            <a:ext cx="9753600" cy="19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3048000" cy="36576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5" name="Espaço Reservado para Conteúdo 8">
            <a:extLst>
              <a:ext uri="{FF2B5EF4-FFF2-40B4-BE49-F238E27FC236}">
                <a16:creationId xmlns:a16="http://schemas.microsoft.com/office/drawing/2014/main" id="{D482D3AD-CD75-466E-B2B4-628D36D62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2" y="-1"/>
            <a:ext cx="6218598" cy="73152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0" y="3962400"/>
            <a:ext cx="3535002" cy="33528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27757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6049980"/>
              </p:ext>
            </p:extLst>
          </p:nvPr>
        </p:nvGraphicFramePr>
        <p:xfrm>
          <a:off x="1752600" y="1838325"/>
          <a:ext cx="6248400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2717309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083291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28912540"/>
              </p:ext>
            </p:extLst>
          </p:nvPr>
        </p:nvGraphicFramePr>
        <p:xfrm>
          <a:off x="533400" y="1838325"/>
          <a:ext cx="8725322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6419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4704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80677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6722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58200" y="2590800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3952875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8700"/>
            <a:ext cx="8229600" cy="1866900"/>
          </a:xfrm>
        </p:spPr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45CBA43-7A4E-4683-927D-3DC7CB25168E}"/>
              </a:ext>
            </a:extLst>
          </p:cNvPr>
          <p:cNvGrpSpPr/>
          <p:nvPr/>
        </p:nvGrpSpPr>
        <p:grpSpPr>
          <a:xfrm>
            <a:off x="0" y="2895600"/>
            <a:ext cx="9753600" cy="1524000"/>
            <a:chOff x="0" y="3886200"/>
            <a:chExt cx="9753600" cy="1524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BBB1479-2D0B-4367-B1F7-03DBB26268F5}"/>
                </a:ext>
              </a:extLst>
            </p:cNvPr>
            <p:cNvSpPr/>
            <p:nvPr/>
          </p:nvSpPr>
          <p:spPr>
            <a:xfrm>
              <a:off x="0" y="3886200"/>
              <a:ext cx="9753600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FB96442-482F-4F1B-9CC8-0C708196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1225" y="4210050"/>
              <a:ext cx="5391150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68" y="1930400"/>
            <a:ext cx="7727138" cy="4470400"/>
          </a:xfr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0100B929-F5AE-487A-88D2-01ED51C194CE}"/>
              </a:ext>
            </a:extLst>
          </p:cNvPr>
          <p:cNvSpPr/>
          <p:nvPr/>
        </p:nvSpPr>
        <p:spPr>
          <a:xfrm>
            <a:off x="8686800" y="1295400"/>
            <a:ext cx="533400" cy="6858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3480"/>
            <a:ext cx="7781925" cy="4464239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5513"/>
            <a:ext cx="7781925" cy="4460173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29" y="1930400"/>
            <a:ext cx="7759016" cy="4470400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Oportunidades</a:t>
            </a:r>
            <a:r>
              <a:rPr lang="en-US" dirty="0"/>
              <a:t> da </a:t>
            </a:r>
            <a:r>
              <a:rPr lang="en-US" dirty="0" err="1"/>
              <a:t>Gerontecnologia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para 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000675-81D2-4066-AECB-A87507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6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19" y="1930400"/>
            <a:ext cx="7777437" cy="4470400"/>
          </a:xfrm>
        </p:spPr>
      </p:pic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0" y="1930400"/>
            <a:ext cx="7712354" cy="4470400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2092686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  <p:pic>
        <p:nvPicPr>
          <p:cNvPr id="15" name="Espaço Reservado para Conteúdo 14" descr="Uma imagem contendo armário&#10;&#10;Descrição gerada automaticamente">
            <a:extLst>
              <a:ext uri="{FF2B5EF4-FFF2-40B4-BE49-F238E27FC236}">
                <a16:creationId xmlns:a16="http://schemas.microsoft.com/office/drawing/2014/main" id="{9A0E8A39-B1A3-48BB-B127-409F536FBF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19" y="1930400"/>
            <a:ext cx="7777437" cy="4470400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– DESAFIOS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4944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40" y="1930400"/>
            <a:ext cx="658959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98" y="19304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6" y="19304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baseline="0" dirty="0">
                <a:solidFill>
                  <a:srgbClr val="FFFFFF"/>
                </a:solidFill>
                <a:latin typeface="IndustriaLTStd-Solid"/>
              </a:rPr>
              <a:t>Pesquisa de Inovação 2017 - IBGE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28800"/>
            <a:ext cx="8229600" cy="1143000"/>
          </a:xfrm>
        </p:spPr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8D68A3-FC39-4DA9-945F-212ED00739EE}"/>
              </a:ext>
            </a:extLst>
          </p:cNvPr>
          <p:cNvSpPr/>
          <p:nvPr/>
        </p:nvSpPr>
        <p:spPr>
          <a:xfrm>
            <a:off x="0" y="2971800"/>
            <a:ext cx="97536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“Silver </a:t>
            </a:r>
            <a:r>
              <a:rPr lang="pt-BR" sz="3600" dirty="0" err="1">
                <a:solidFill>
                  <a:schemeClr val="tx1"/>
                </a:solidFill>
              </a:rPr>
              <a:t>Economy</a:t>
            </a:r>
            <a:r>
              <a:rPr lang="pt-BR" sz="36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8B21C-2E69-4CFE-9E46-38DF1260C55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1970 – Japão</a:t>
            </a:r>
          </a:p>
          <a:p>
            <a:pPr lvl="1"/>
            <a:r>
              <a:rPr lang="pt-BR" sz="2000" dirty="0"/>
              <a:t>Conceito cunhado pela área de marketing, no Japão, em relação a ampliação do mercado consumidor das pessoas com mais de 60 anos</a:t>
            </a:r>
          </a:p>
          <a:p>
            <a:r>
              <a:rPr lang="pt-BR" sz="2400" dirty="0"/>
              <a:t>2014 - Comissão Europeia - Oxford </a:t>
            </a:r>
            <a:r>
              <a:rPr lang="pt-BR" sz="2400" dirty="0" err="1"/>
              <a:t>Economics</a:t>
            </a:r>
            <a:endParaRPr lang="pt-BR" sz="2400" dirty="0"/>
          </a:p>
          <a:p>
            <a:pPr lvl="1"/>
            <a:r>
              <a:rPr lang="pt-BR" sz="2000" dirty="0"/>
              <a:t>“A soma de todas as atividades econômicas para servir às necessidades daqueles com mais de 50 anos incluindo tanto os produtos e serviços que eles demandam diretamente quanto à atividade econômica que esta expansão gera”</a:t>
            </a:r>
          </a:p>
        </p:txBody>
      </p:sp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6E8E51-DE2B-47F7-88EA-C4A4342207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918219"/>
            <a:ext cx="3657600" cy="416092"/>
          </a:xfrm>
        </p:spPr>
        <p:txBody>
          <a:bodyPr/>
          <a:lstStyle/>
          <a:p>
            <a:r>
              <a:rPr lang="pt-BR" b="1" dirty="0" err="1"/>
              <a:t>Klimczuk</a:t>
            </a:r>
            <a:r>
              <a:rPr lang="pt-BR" b="1" dirty="0"/>
              <a:t> (2015)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9202E-4FC7-4604-8894-FCF4DEFFE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1334311"/>
            <a:ext cx="3657600" cy="2286000"/>
          </a:xfrm>
        </p:spPr>
        <p:txBody>
          <a:bodyPr>
            <a:normAutofit/>
          </a:bodyPr>
          <a:lstStyle/>
          <a:p>
            <a:r>
              <a:rPr lang="pt-BR" sz="1600" dirty="0"/>
  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B2405-E4F1-4B6C-9632-AD7C9022E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7400" y="5562600"/>
            <a:ext cx="3657600" cy="457200"/>
          </a:xfrm>
        </p:spPr>
        <p:txBody>
          <a:bodyPr/>
          <a:lstStyle/>
          <a:p>
            <a:r>
              <a:rPr lang="pt-BR" b="1" dirty="0"/>
              <a:t>Félix (2016)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FA331B-86ED-41A4-9F3C-D8B101C9D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7400" y="2590800"/>
            <a:ext cx="3657600" cy="2986391"/>
          </a:xfrm>
        </p:spPr>
        <p:txBody>
          <a:bodyPr anchor="b">
            <a:noAutofit/>
          </a:bodyPr>
          <a:lstStyle/>
          <a:p>
            <a:r>
              <a:rPr lang="pt-BR" sz="1600" dirty="0"/>
  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  </a:r>
          </a:p>
        </p:txBody>
      </p:sp>
    </p:spTree>
    <p:extLst>
      <p:ext uri="{BB962C8B-B14F-4D97-AF65-F5344CB8AC3E}">
        <p14:creationId xmlns:p14="http://schemas.microsoft.com/office/powerpoint/2010/main" val="465648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3363432"/>
              </p:ext>
            </p:extLst>
          </p:nvPr>
        </p:nvGraphicFramePr>
        <p:xfrm>
          <a:off x="533400" y="1929624"/>
          <a:ext cx="8686800" cy="485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977857992"/>
              </p:ext>
            </p:extLst>
          </p:nvPr>
        </p:nvGraphicFramePr>
        <p:xfrm>
          <a:off x="529390" y="1851463"/>
          <a:ext cx="4248000" cy="494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645791"/>
              </p:ext>
            </p:extLst>
          </p:nvPr>
        </p:nvGraphicFramePr>
        <p:xfrm>
          <a:off x="4972200" y="1837608"/>
          <a:ext cx="4248000" cy="494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37273367"/>
              </p:ext>
            </p:extLst>
          </p:nvPr>
        </p:nvGraphicFramePr>
        <p:xfrm>
          <a:off x="533400" y="1838325"/>
          <a:ext cx="8686800" cy="463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54259948"/>
              </p:ext>
            </p:extLst>
          </p:nvPr>
        </p:nvGraphicFramePr>
        <p:xfrm>
          <a:off x="533400" y="1929624"/>
          <a:ext cx="8686800" cy="485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Distribuição dos temas dos trabalhos selecionados no III Congresso de </a:t>
            </a:r>
            <a:r>
              <a:rPr lang="pt-BR" sz="2800" dirty="0" err="1"/>
              <a:t>Gerontecnologia</a:t>
            </a:r>
            <a:endParaRPr lang="pt-BR" sz="2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84899845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0423559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56362" y="6593197"/>
            <a:ext cx="6040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228600"/>
            <a:ext cx="738092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833171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0538"/>
              </p:ext>
            </p:extLst>
          </p:nvPr>
        </p:nvGraphicFramePr>
        <p:xfrm>
          <a:off x="3276600" y="723900"/>
          <a:ext cx="59436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8229600" cy="1600200"/>
          </a:xfrm>
        </p:spPr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AE0660-FE7B-40F2-A64B-76843F83C7EC}"/>
              </a:ext>
            </a:extLst>
          </p:cNvPr>
          <p:cNvSpPr/>
          <p:nvPr/>
        </p:nvSpPr>
        <p:spPr>
          <a:xfrm>
            <a:off x="0" y="2527300"/>
            <a:ext cx="9753600" cy="22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11" name="Imagem 10" descr="Uma imagem contendo placar, comida, copo, placa&#10;&#10;Descrição gerada automaticamente">
            <a:extLst>
              <a:ext uri="{FF2B5EF4-FFF2-40B4-BE49-F238E27FC236}">
                <a16:creationId xmlns:a16="http://schemas.microsoft.com/office/drawing/2014/main" id="{717A5748-65A8-410C-BAC7-AFD494C525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15" y="3020400"/>
            <a:ext cx="2650933" cy="12744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619E99B-230E-4E9C-BAFE-8D1841476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599" y="3020400"/>
            <a:ext cx="1274403" cy="1274400"/>
          </a:xfrm>
          <a:prstGeom prst="rect">
            <a:avLst/>
          </a:prstGeom>
        </p:spPr>
      </p:pic>
      <p:pic>
        <p:nvPicPr>
          <p:cNvPr id="15" name="Imagem 14" descr="Uma imagem contendo comida&#10;&#10;Descrição gerada automaticamente">
            <a:extLst>
              <a:ext uri="{FF2B5EF4-FFF2-40B4-BE49-F238E27FC236}">
                <a16:creationId xmlns:a16="http://schemas.microsoft.com/office/drawing/2014/main" id="{0B8203DA-5C29-438A-B909-DE6E096E5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71" y="3020556"/>
            <a:ext cx="1493848" cy="1274088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2400"/>
            <a:ext cx="7315202" cy="61927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56362" y="6593197"/>
            <a:ext cx="6040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1000"/>
            <a:ext cx="4271190" cy="5943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295400" y="6324600"/>
            <a:ext cx="868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Inovação 2009-2017.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Nota: A taxa de inovação corresponde ao percentual do número de empresas que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implementaram inovações de produto ou processo sobre o total de empresas.</a:t>
            </a:r>
            <a:endParaRPr lang="pt-BR" sz="3200" dirty="0">
              <a:solidFill>
                <a:schemeClr val="accent3"/>
              </a:solidFill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4800"/>
            <a:ext cx="4572000" cy="54937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03500B-0A88-4DD9-BD0D-FEB674F538C0}"/>
              </a:ext>
            </a:extLst>
          </p:cNvPr>
          <p:cNvSpPr txBox="1"/>
          <p:nvPr/>
        </p:nvSpPr>
        <p:spPr>
          <a:xfrm>
            <a:off x="1855305" y="6077131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1829</Words>
  <Application>Microsoft Office PowerPoint</Application>
  <PresentationFormat>Personalizar</PresentationFormat>
  <Paragraphs>368</Paragraphs>
  <Slides>63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Poppins Light</vt:lpstr>
      <vt:lpstr>Josefin Sans Regular Bold</vt:lpstr>
      <vt:lpstr>IndustriaLTStd-Solid</vt:lpstr>
      <vt:lpstr>Arial</vt:lpstr>
      <vt:lpstr>Poppins</vt:lpstr>
      <vt:lpstr>Calibri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 </vt:lpstr>
      <vt:lpstr>Objetivos</vt:lpstr>
      <vt:lpstr>Pesquisa de Inovação 2017 - IBGE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 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151</cp:revision>
  <dcterms:created xsi:type="dcterms:W3CDTF">2006-08-16T00:00:00Z</dcterms:created>
  <dcterms:modified xsi:type="dcterms:W3CDTF">2020-08-29T00:57:08Z</dcterms:modified>
  <dc:identifier>DAEFhbHi9uU</dc:identifier>
</cp:coreProperties>
</file>